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40"/>
  </p:notesMasterIdLst>
  <p:handoutMasterIdLst>
    <p:handoutMasterId r:id="rId41"/>
  </p:handoutMasterIdLst>
  <p:sldIdLst>
    <p:sldId id="762" r:id="rId2"/>
    <p:sldId id="764" r:id="rId3"/>
    <p:sldId id="767" r:id="rId4"/>
    <p:sldId id="799" r:id="rId5"/>
    <p:sldId id="855" r:id="rId6"/>
    <p:sldId id="822" r:id="rId7"/>
    <p:sldId id="800" r:id="rId8"/>
    <p:sldId id="804" r:id="rId9"/>
    <p:sldId id="802" r:id="rId10"/>
    <p:sldId id="803" r:id="rId11"/>
    <p:sldId id="859" r:id="rId12"/>
    <p:sldId id="812" r:id="rId13"/>
    <p:sldId id="815" r:id="rId14"/>
    <p:sldId id="808" r:id="rId15"/>
    <p:sldId id="810" r:id="rId16"/>
    <p:sldId id="811" r:id="rId17"/>
    <p:sldId id="814" r:id="rId18"/>
    <p:sldId id="826" r:id="rId19"/>
    <p:sldId id="816" r:id="rId20"/>
    <p:sldId id="809" r:id="rId21"/>
    <p:sldId id="801" r:id="rId22"/>
    <p:sldId id="817" r:id="rId23"/>
    <p:sldId id="863" r:id="rId24"/>
    <p:sldId id="820" r:id="rId25"/>
    <p:sldId id="824" r:id="rId26"/>
    <p:sldId id="821" r:id="rId27"/>
    <p:sldId id="856" r:id="rId28"/>
    <p:sldId id="823" r:id="rId29"/>
    <p:sldId id="825" r:id="rId30"/>
    <p:sldId id="827" r:id="rId31"/>
    <p:sldId id="828" r:id="rId32"/>
    <p:sldId id="818" r:id="rId33"/>
    <p:sldId id="858" r:id="rId34"/>
    <p:sldId id="860" r:id="rId35"/>
    <p:sldId id="862" r:id="rId36"/>
    <p:sldId id="813" r:id="rId37"/>
    <p:sldId id="861" r:id="rId38"/>
    <p:sldId id="865" r:id="rId39"/>
  </p:sldIdLst>
  <p:sldSz cx="9144000" cy="6858000" type="screen4x3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91AE"/>
    <a:srgbClr val="FFFFFF"/>
    <a:srgbClr val="769FB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1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-996" y="-96"/>
      </p:cViewPr>
      <p:guideLst>
        <p:guide orient="horz" pos="722"/>
        <p:guide pos="333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9" d="100"/>
        <a:sy n="39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014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C890E-4B12-4885-ACA4-C6DCFFFAD054}" type="datetimeFigureOut">
              <a:rPr lang="en-US" smtClean="0"/>
              <a:pPr/>
              <a:t>12/16/2011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014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C7FFB4-1040-4B3D-BA18-33E82BB377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42417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38B04E2-8C8C-47CD-BEAF-680BAF36BF8F}" type="datetimeFigureOut">
              <a:rPr lang="en-US" smtClean="0"/>
              <a:pPr/>
              <a:t>12/16/2011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C0B7962-3F34-4DB0-BF4B-A0BE696E8B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07600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8638"/>
            <a:ext cx="3505200" cy="2628900"/>
          </a:xfrm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4359349" cy="526312"/>
          </a:xfrm>
        </p:spPr>
        <p:txBody>
          <a:bodyPr/>
          <a:lstStyle>
            <a:lvl1pPr marL="0" indent="0" algn="l">
              <a:buNone/>
              <a:defRPr baseline="0">
                <a:solidFill>
                  <a:srgbClr val="EAEAE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3099A-8309-480D-9FA8-F787AE6CBB31}" type="datetimeFigureOut">
              <a:rPr lang="en-US"/>
              <a:pPr>
                <a:defRPr/>
              </a:pPr>
              <a:t>12/16/2011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EBE16-F175-4FFE-BD76-B03009EF4D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3B3C7-4E69-4C92-8C59-5055C91D6585}" type="datetimeFigureOut">
              <a:rPr lang="en-US"/>
              <a:pPr>
                <a:defRPr/>
              </a:pPr>
              <a:t>12/16/2011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FA821-B2B0-4049-B7C1-F22DCE3D2F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6238" y="1049338"/>
            <a:ext cx="3733800" cy="114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2438" y="1049338"/>
            <a:ext cx="3733800" cy="114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4901D-1744-4730-B8D9-877ABE122DE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  <p:transition>
    <p:checker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w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4A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838" y="392113"/>
            <a:ext cx="8494712" cy="368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8775" y="1044575"/>
            <a:ext cx="8339138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83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aseline="0">
                <a:solidFill>
                  <a:srgbClr val="EAEAEA"/>
                </a:solidFill>
                <a:latin typeface="DINMittelschrift" pitchFamily="2" charset="0"/>
              </a:defRPr>
            </a:lvl1pPr>
          </a:lstStyle>
          <a:p>
            <a:pPr>
              <a:defRPr/>
            </a:pPr>
            <a:fld id="{F5D1ABA6-A418-42C0-8F3D-D693D350B01E}" type="datetimeFigureOut">
              <a:rPr lang="en-US"/>
              <a:pPr>
                <a:defRPr/>
              </a:pPr>
              <a:t>12/16/2011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aseline="0">
                <a:solidFill>
                  <a:srgbClr val="EAEAEA"/>
                </a:solidFill>
                <a:latin typeface="DINMittelschrift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515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aseline="0">
                <a:solidFill>
                  <a:srgbClr val="EAEAEA"/>
                </a:solidFill>
                <a:latin typeface="DINMittelschrift" pitchFamily="2" charset="0"/>
              </a:defRPr>
            </a:lvl1pPr>
          </a:lstStyle>
          <a:p>
            <a:pPr>
              <a:defRPr/>
            </a:pPr>
            <a:fld id="{74404235-0F1F-46F0-9FF3-43F8FDB047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20"/>
          <p:cNvPicPr>
            <a:picLocks noChangeAspect="1" noChangeArrowheads="1"/>
          </p:cNvPicPr>
          <p:nvPr userDrawn="1"/>
        </p:nvPicPr>
        <p:blipFill>
          <a:blip r:embed="rId5" cstate="print">
            <a:lum bright="6000"/>
          </a:blip>
          <a:srcRect/>
          <a:stretch>
            <a:fillRect/>
          </a:stretch>
        </p:blipFill>
        <p:spPr bwMode="auto">
          <a:xfrm>
            <a:off x="6948488" y="11113"/>
            <a:ext cx="20129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9" r:id="rId3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kern="1200" cap="all">
          <a:solidFill>
            <a:srgbClr val="FF9900"/>
          </a:solidFill>
          <a:latin typeface="DINMittelschrift" pitchFamily="2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9900"/>
          </a:solidFill>
          <a:latin typeface="DINMittelschrift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9900"/>
          </a:solidFill>
          <a:latin typeface="DINMittelschrift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9900"/>
          </a:solidFill>
          <a:latin typeface="DINMittelschrift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9900"/>
          </a:solidFill>
          <a:latin typeface="DINMittelschrift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FF9900"/>
          </a:solidFill>
          <a:latin typeface="DINMittelschrift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FF9900"/>
          </a:solidFill>
          <a:latin typeface="DINMittelschrift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FF9900"/>
          </a:solidFill>
          <a:latin typeface="DINMittelschrift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FF9900"/>
          </a:solidFill>
          <a:latin typeface="DINMittelschrift" pitchFamily="2" charset="0"/>
        </a:defRPr>
      </a:lvl9pPr>
    </p:titleStyle>
    <p:bodyStyle>
      <a:lvl1pPr marL="287338" indent="-287338" algn="l" rtl="0" eaLnBrk="0" fontAlgn="base" hangingPunct="0">
        <a:spcBef>
          <a:spcPts val="600"/>
        </a:spcBef>
        <a:spcAft>
          <a:spcPts val="300"/>
        </a:spcAft>
        <a:buSzPct val="60000"/>
        <a:buFont typeface="Wingdings" pitchFamily="2" charset="2"/>
        <a:buChar char="§"/>
        <a:defRPr sz="2200" kern="1200">
          <a:solidFill>
            <a:srgbClr val="EAEAEA"/>
          </a:solidFill>
          <a:latin typeface="DINMittelschrift" pitchFamily="2" charset="0"/>
          <a:ea typeface="+mn-ea"/>
          <a:cs typeface="+mn-cs"/>
        </a:defRPr>
      </a:lvl1pPr>
      <a:lvl2pPr marL="285750" indent="-285750" algn="l" rtl="0" eaLnBrk="0" fontAlgn="base" hangingPunct="0">
        <a:spcBef>
          <a:spcPts val="600"/>
        </a:spcBef>
        <a:spcAft>
          <a:spcPct val="0"/>
        </a:spcAft>
        <a:buSzPct val="60000"/>
        <a:buFont typeface="Wingdings" pitchFamily="2" charset="2"/>
        <a:buChar char="§"/>
        <a:defRPr sz="2000" kern="1200">
          <a:solidFill>
            <a:srgbClr val="EAEAEA"/>
          </a:solidFill>
          <a:latin typeface="DINMittelschrift" pitchFamily="2" charset="0"/>
          <a:ea typeface="+mn-ea"/>
          <a:cs typeface="+mn-cs"/>
        </a:defRPr>
      </a:lvl2pPr>
      <a:lvl3pPr marL="569913" indent="-284163" algn="l" rtl="0" eaLnBrk="0" fontAlgn="base" hangingPunct="0">
        <a:spcBef>
          <a:spcPts val="600"/>
        </a:spcBef>
        <a:spcAft>
          <a:spcPct val="0"/>
        </a:spcAft>
        <a:buSzPct val="60000"/>
        <a:buFont typeface="Wingdings" pitchFamily="2" charset="2"/>
        <a:buChar char="§"/>
        <a:defRPr sz="2400" kern="1200">
          <a:solidFill>
            <a:srgbClr val="EAEAEA"/>
          </a:solidFill>
          <a:latin typeface="DINMittelschrift" pitchFamily="2" charset="0"/>
          <a:ea typeface="+mn-ea"/>
          <a:cs typeface="+mn-cs"/>
        </a:defRPr>
      </a:lvl3pPr>
      <a:lvl4pPr marL="855663" indent="-285750" algn="l" rtl="0" eaLnBrk="0" fontAlgn="base" hangingPunct="0">
        <a:spcBef>
          <a:spcPts val="600"/>
        </a:spcBef>
        <a:spcAft>
          <a:spcPct val="0"/>
        </a:spcAft>
        <a:buSzPct val="60000"/>
        <a:buFont typeface="Wingdings" pitchFamily="2" charset="2"/>
        <a:buChar char="§"/>
        <a:defRPr sz="1600" kern="1200">
          <a:solidFill>
            <a:srgbClr val="EAEAEA"/>
          </a:solidFill>
          <a:latin typeface="DINMittelschrift" pitchFamily="2" charset="0"/>
          <a:ea typeface="+mn-ea"/>
          <a:cs typeface="+mn-cs"/>
        </a:defRPr>
      </a:lvl4pPr>
      <a:lvl5pPr marL="1141413" indent="-285750" algn="l" rtl="0" eaLnBrk="0" fontAlgn="base" hangingPunct="0">
        <a:spcBef>
          <a:spcPts val="600"/>
        </a:spcBef>
        <a:spcAft>
          <a:spcPct val="0"/>
        </a:spcAft>
        <a:buSzPct val="60000"/>
        <a:buFont typeface="Wingdings" pitchFamily="2" charset="2"/>
        <a:buChar char="§"/>
        <a:defRPr sz="1400" kern="1200">
          <a:solidFill>
            <a:srgbClr val="EAEAEA"/>
          </a:solidFill>
          <a:latin typeface="DINMittelschrif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Documents and Settings\michael.mcgavock\My Documents\screen background 1680x1050.jpg"/>
          <p:cNvPicPr>
            <a:picLocks noChangeAspect="1" noChangeArrowheads="1"/>
          </p:cNvPicPr>
          <p:nvPr/>
        </p:nvPicPr>
        <p:blipFill>
          <a:blip r:embed="rId3" cstate="print"/>
          <a:srcRect t="15106" b="60303"/>
          <a:stretch>
            <a:fillRect/>
          </a:stretch>
        </p:blipFill>
        <p:spPr bwMode="auto">
          <a:xfrm>
            <a:off x="0" y="1146175"/>
            <a:ext cx="91440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773113" y="3143250"/>
            <a:ext cx="7427912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50000"/>
              </a:spcAft>
            </a:pPr>
            <a:r>
              <a:rPr lang="en-US" altLang="en-US" sz="2200" dirty="0" smtClean="0">
                <a:solidFill>
                  <a:srgbClr val="FF9900"/>
                </a:solidFill>
                <a:latin typeface="DINMittelschrift" pitchFamily="2" charset="0"/>
              </a:rPr>
              <a:t>WOODLAND SCHOOL DISTRICT</a:t>
            </a:r>
            <a:endParaRPr lang="en-US" altLang="en-US" sz="2200" dirty="0">
              <a:solidFill>
                <a:srgbClr val="FF9900"/>
              </a:solidFill>
              <a:latin typeface="DINMittelschrift" pitchFamily="2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50000"/>
              </a:spcAft>
              <a:defRPr/>
            </a:pPr>
            <a:r>
              <a:rPr lang="en-US" altLang="en-US" sz="2200" spc="20" dirty="0">
                <a:solidFill>
                  <a:srgbClr val="FF9900"/>
                </a:solidFill>
                <a:latin typeface="DINMittelschrift" pitchFamily="2" charset="0"/>
              </a:rPr>
              <a:t>	</a:t>
            </a:r>
            <a:r>
              <a:rPr lang="en-US" altLang="en-US" sz="1200" spc="20" dirty="0" smtClean="0">
                <a:solidFill>
                  <a:srgbClr val="EAEAEA"/>
                </a:solidFill>
                <a:latin typeface="DINMittelschrift" pitchFamily="2" charset="0"/>
              </a:rPr>
              <a:t>SCHOOL BOARD PRESENTATION</a:t>
            </a:r>
            <a:r>
              <a:rPr lang="en-US" altLang="en-US" sz="1200" spc="20" dirty="0">
                <a:solidFill>
                  <a:srgbClr val="EAEAEA"/>
                </a:solidFill>
                <a:latin typeface="DINMittelschrift" pitchFamily="2" charset="0"/>
              </a:rPr>
              <a:t/>
            </a:r>
            <a:br>
              <a:rPr lang="en-US" altLang="en-US" sz="1200" spc="20" dirty="0">
                <a:solidFill>
                  <a:srgbClr val="EAEAEA"/>
                </a:solidFill>
                <a:latin typeface="DINMittelschrift" pitchFamily="2" charset="0"/>
              </a:rPr>
            </a:br>
            <a:r>
              <a:rPr lang="en-US" altLang="en-US" sz="1200" spc="20" dirty="0">
                <a:solidFill>
                  <a:srgbClr val="EAEAEA"/>
                </a:solidFill>
                <a:latin typeface="DINMittelschrift" pitchFamily="2" charset="0"/>
              </a:rPr>
              <a:t>	</a:t>
            </a:r>
            <a:r>
              <a:rPr lang="en-US" altLang="en-US" sz="1200" spc="20" dirty="0" smtClean="0">
                <a:solidFill>
                  <a:srgbClr val="EAEAEA"/>
                </a:solidFill>
                <a:latin typeface="DINMittelschrift" pitchFamily="2" charset="0"/>
              </a:rPr>
              <a:t>DECEMBER 19, 2011</a:t>
            </a:r>
            <a:endParaRPr lang="en-US" altLang="en-US" sz="1200" spc="20" dirty="0">
              <a:solidFill>
                <a:srgbClr val="EAEAEA"/>
              </a:solidFill>
              <a:latin typeface="DINMittelschrift" pitchFamily="2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50000"/>
              </a:spcAft>
              <a:defRPr/>
            </a:pPr>
            <a:endParaRPr lang="en-US" altLang="en-US" sz="1000" dirty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91140" name="Text Box 10"/>
          <p:cNvSpPr txBox="1">
            <a:spLocks noChangeArrowheads="1"/>
          </p:cNvSpPr>
          <p:nvPr/>
        </p:nvSpPr>
        <p:spPr bwMode="auto">
          <a:xfrm>
            <a:off x="7527925" y="136525"/>
            <a:ext cx="1841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00">
              <a:solidFill>
                <a:srgbClr val="000000"/>
              </a:solidFill>
              <a:latin typeface="AGaramond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 Coupville HS #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 Bates #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 Liberty #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 LWHS #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 Jefferson #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 Kennydale #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 Liberty #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 LWHS #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 Spiritridge #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 LWHS #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5color.jpg"/>
          <p:cNvPicPr>
            <a:picLocks noChangeAspect="1"/>
          </p:cNvPicPr>
          <p:nvPr/>
        </p:nvPicPr>
        <p:blipFill>
          <a:blip r:embed="rId3" cstate="print">
            <a:lum bright="-30000" contrast="-30000"/>
          </a:blip>
          <a:srcRect t="5077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458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296341" y="288347"/>
            <a:ext cx="7620000" cy="552450"/>
          </a:xfrm>
        </p:spPr>
        <p:txBody>
          <a:bodyPr/>
          <a:lstStyle/>
          <a:p>
            <a:pPr algn="r"/>
            <a:r>
              <a:rPr lang="en-US" sz="2200" dirty="0" smtClean="0"/>
              <a:t>FIRM BACKGROUND</a:t>
            </a:r>
          </a:p>
        </p:txBody>
      </p:sp>
      <p:sp>
        <p:nvSpPr>
          <p:cNvPr id="19462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373063" y="1137697"/>
            <a:ext cx="6604786" cy="3407670"/>
          </a:xfrm>
        </p:spPr>
        <p:txBody>
          <a:bodyPr/>
          <a:lstStyle/>
          <a:p>
            <a:pPr marL="457200" indent="-457200">
              <a:spcAft>
                <a:spcPct val="20000"/>
              </a:spcAft>
            </a:pPr>
            <a:r>
              <a:rPr lang="en-US" sz="1600" dirty="0" smtClean="0"/>
              <a:t>Tacoma, over 43 years in business </a:t>
            </a:r>
          </a:p>
          <a:p>
            <a:pPr marL="457200" indent="-457200">
              <a:spcAft>
                <a:spcPct val="20000"/>
              </a:spcAft>
            </a:pPr>
            <a:r>
              <a:rPr lang="en-US" sz="1600" dirty="0" smtClean="0"/>
              <a:t>Top 20 firms in Western Washington </a:t>
            </a:r>
          </a:p>
          <a:p>
            <a:pPr marL="457200" indent="-457200">
              <a:spcAft>
                <a:spcPct val="20000"/>
              </a:spcAft>
            </a:pPr>
            <a:r>
              <a:rPr lang="en-US" sz="1600" dirty="0" smtClean="0"/>
              <a:t>Over 300 K-12 school projects</a:t>
            </a:r>
          </a:p>
          <a:p>
            <a:pPr marL="457200" indent="-457200">
              <a:spcAft>
                <a:spcPct val="20000"/>
              </a:spcAft>
            </a:pPr>
            <a:r>
              <a:rPr lang="en-US" sz="1600" dirty="0" smtClean="0"/>
              <a:t>50 school districts</a:t>
            </a:r>
          </a:p>
          <a:p>
            <a:pPr marL="457200" indent="-457200">
              <a:spcAft>
                <a:spcPct val="20000"/>
              </a:spcAft>
            </a:pPr>
            <a:r>
              <a:rPr lang="en-US" sz="1600" dirty="0" smtClean="0"/>
              <a:t>Experienced with complex, phased projects</a:t>
            </a:r>
          </a:p>
          <a:p>
            <a:pPr marL="457200" indent="-457200">
              <a:spcAft>
                <a:spcPct val="20000"/>
              </a:spcAft>
            </a:pPr>
            <a:r>
              <a:rPr lang="en-US" sz="1600" dirty="0" smtClean="0"/>
              <a:t>Nationally recognized school designs</a:t>
            </a:r>
          </a:p>
          <a:p>
            <a:pPr marL="457200" indent="-457200">
              <a:spcAft>
                <a:spcPct val="20000"/>
              </a:spcAft>
            </a:pPr>
            <a:r>
              <a:rPr lang="en-US" sz="1600" dirty="0" smtClean="0"/>
              <a:t>90% of our projects are educational facilities</a:t>
            </a:r>
          </a:p>
          <a:p>
            <a:pPr marL="457200" indent="-457200">
              <a:spcAft>
                <a:spcPct val="20000"/>
              </a:spcAft>
            </a:pPr>
            <a:r>
              <a:rPr lang="en-US" sz="1600" dirty="0" smtClean="0"/>
              <a:t>80% are for repeat clients</a:t>
            </a:r>
          </a:p>
          <a:p>
            <a:pPr marL="457200" indent="-457200">
              <a:spcAft>
                <a:spcPct val="20000"/>
              </a:spcAft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xmlns="" val="25896643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 Jefferson #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 Arlington #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 Mann #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 UWT #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 Medina #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 Redmond JH #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 Medina #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 - Bates #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 Redmond HS #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 Redmond JH #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lum bright="-30000" contrast="-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89675"/>
            <a:ext cx="9144000" cy="7147675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84"/>
          <a:stretch>
            <a:fillRect/>
          </a:stretch>
        </p:blipFill>
        <p:spPr bwMode="auto">
          <a:xfrm>
            <a:off x="266330" y="2537179"/>
            <a:ext cx="1628468" cy="19811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35" r="12105"/>
          <a:stretch/>
        </p:blipFill>
        <p:spPr bwMode="auto">
          <a:xfrm>
            <a:off x="266551" y="441402"/>
            <a:ext cx="1624970" cy="19811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13936" y="382281"/>
            <a:ext cx="8494712" cy="368300"/>
          </a:xfrm>
        </p:spPr>
        <p:txBody>
          <a:bodyPr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2200" dirty="0" smtClean="0"/>
              <a:t>TEAM MEMBERS</a:t>
            </a:r>
            <a:endParaRPr lang="en-US" sz="2200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197825" y="3051281"/>
            <a:ext cx="4620225" cy="91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300"/>
              </a:spcAft>
            </a:pPr>
            <a:r>
              <a:rPr lang="en-US" sz="1600" dirty="0" smtClean="0">
                <a:solidFill>
                  <a:srgbClr val="EAEAEA"/>
                </a:solidFill>
                <a:latin typeface="DINMittelschrift" pitchFamily="2" charset="0"/>
              </a:rPr>
              <a:t>Michael F. </a:t>
            </a:r>
            <a:r>
              <a:rPr lang="en-US" sz="1600" dirty="0" err="1" smtClean="0">
                <a:solidFill>
                  <a:srgbClr val="EAEAEA"/>
                </a:solidFill>
                <a:latin typeface="DINMittelschrift" pitchFamily="2" charset="0"/>
              </a:rPr>
              <a:t>McGavock</a:t>
            </a:r>
            <a:r>
              <a:rPr lang="en-US" sz="1600" dirty="0" smtClean="0">
                <a:solidFill>
                  <a:srgbClr val="EAEAEA"/>
                </a:solidFill>
                <a:latin typeface="DINMittelschrift" pitchFamily="2" charset="0"/>
              </a:rPr>
              <a:t>, </a:t>
            </a:r>
            <a:r>
              <a:rPr lang="en-US" sz="1600" dirty="0" err="1" smtClean="0">
                <a:solidFill>
                  <a:srgbClr val="EAEAEA"/>
                </a:solidFill>
                <a:latin typeface="DINMittelschrift" pitchFamily="2" charset="0"/>
              </a:rPr>
              <a:t>AIA</a:t>
            </a:r>
            <a:endParaRPr lang="en-US" sz="1600" dirty="0" smtClean="0">
              <a:solidFill>
                <a:srgbClr val="EAEAEA"/>
              </a:solidFill>
              <a:latin typeface="DINMittelschrift" pitchFamily="2" charset="0"/>
            </a:endParaRPr>
          </a:p>
          <a:p>
            <a:pPr>
              <a:spcAft>
                <a:spcPts val="300"/>
              </a:spcAft>
            </a:pPr>
            <a:r>
              <a:rPr lang="en-US" sz="1600" i="1" dirty="0" smtClean="0">
                <a:solidFill>
                  <a:srgbClr val="EAEAEA"/>
                </a:solidFill>
                <a:latin typeface="DINMittelschrift" pitchFamily="2" charset="0"/>
              </a:rPr>
              <a:t>Programming and Pre-Design</a:t>
            </a:r>
            <a:endParaRPr lang="en-US" sz="1600" i="1" dirty="0">
              <a:solidFill>
                <a:srgbClr val="EAEAEA"/>
              </a:solidFill>
              <a:latin typeface="DINMittelschrift" pitchFamily="2" charset="0"/>
              <a:ea typeface="ＭＳ Ｐゴシック" pitchFamily="-109" charset="-128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2203472" y="1053802"/>
            <a:ext cx="4960807" cy="996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1600" dirty="0" smtClean="0">
                <a:solidFill>
                  <a:srgbClr val="EAEAEA"/>
                </a:solidFill>
                <a:latin typeface="DINMittelschrift" pitchFamily="2" charset="0"/>
              </a:rPr>
              <a:t>Christopher J. Lilley, </a:t>
            </a:r>
            <a:r>
              <a:rPr lang="en-US" sz="1600" dirty="0" err="1" smtClean="0">
                <a:solidFill>
                  <a:srgbClr val="EAEAEA"/>
                </a:solidFill>
                <a:latin typeface="DINMittelschrift" pitchFamily="2" charset="0"/>
              </a:rPr>
              <a:t>AIA</a:t>
            </a:r>
            <a:endParaRPr lang="en-US" sz="1600" dirty="0" smtClean="0">
              <a:solidFill>
                <a:srgbClr val="EAEAEA"/>
              </a:solidFill>
              <a:latin typeface="DINMittelschrift" pitchFamily="2" charset="0"/>
            </a:endParaRPr>
          </a:p>
          <a:p>
            <a:pPr>
              <a:spcBef>
                <a:spcPct val="20000"/>
              </a:spcBef>
            </a:pPr>
            <a:r>
              <a:rPr lang="en-US" sz="1600" i="1" dirty="0" smtClean="0">
                <a:solidFill>
                  <a:srgbClr val="EAEAEA"/>
                </a:solidFill>
                <a:latin typeface="DINMittelschrift" pitchFamily="2" charset="0"/>
              </a:rPr>
              <a:t>Principal in Charge  / Project Manager</a:t>
            </a:r>
            <a:endParaRPr lang="en-US" sz="1600" i="1" dirty="0">
              <a:solidFill>
                <a:srgbClr val="EAEAEA"/>
              </a:solidFill>
              <a:latin typeface="DINMittelschrift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5467" y="5093144"/>
            <a:ext cx="3680428" cy="60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EAEAEA"/>
                </a:solidFill>
                <a:latin typeface="DINMittelschrift" pitchFamily="2" charset="0"/>
              </a:rPr>
              <a:t>Darrin M. Filand, </a:t>
            </a:r>
            <a:r>
              <a:rPr lang="en-US" sz="1600" dirty="0" err="1" smtClean="0">
                <a:solidFill>
                  <a:srgbClr val="EAEAEA"/>
                </a:solidFill>
                <a:latin typeface="DINMittelschrift" pitchFamily="2" charset="0"/>
              </a:rPr>
              <a:t>AIA</a:t>
            </a:r>
            <a:endParaRPr lang="en-US" sz="1600" dirty="0">
              <a:solidFill>
                <a:srgbClr val="EAEAEA"/>
              </a:solidFill>
              <a:latin typeface="DINMittelschrift" pitchFamily="2" charset="0"/>
            </a:endParaRPr>
          </a:p>
          <a:p>
            <a:pPr fontAlgn="base">
              <a:spcBef>
                <a:spcPct val="0"/>
              </a:spcBef>
              <a:spcAft>
                <a:spcPct val="15000"/>
              </a:spcAft>
            </a:pPr>
            <a:r>
              <a:rPr lang="en-US" sz="1600" i="1" dirty="0" smtClean="0">
                <a:solidFill>
                  <a:srgbClr val="EAEAEA"/>
                </a:solidFill>
                <a:latin typeface="DINMittelschrift" pitchFamily="2" charset="0"/>
              </a:rPr>
              <a:t>Lead Designer</a:t>
            </a:r>
            <a:endParaRPr lang="en-US" sz="1600" i="1" dirty="0">
              <a:solidFill>
                <a:srgbClr val="EAEAEA"/>
              </a:solidFill>
              <a:latin typeface="DINMittelschrift" pitchFamily="2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71" r="4326"/>
          <a:stretch>
            <a:fillRect/>
          </a:stretch>
        </p:blipFill>
        <p:spPr bwMode="auto">
          <a:xfrm>
            <a:off x="266330" y="4651898"/>
            <a:ext cx="1624614" cy="1969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241433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 Spiritridge #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 Spiritridge #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 Mann #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 Bates #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 TCC ELC #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 UWT #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 LWHS #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 TCC ELC #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lide - Woodland Site.jpg"/>
          <p:cNvPicPr>
            <a:picLocks noChangeAspect="1"/>
          </p:cNvPicPr>
          <p:nvPr/>
        </p:nvPicPr>
        <p:blipFill>
          <a:blip r:embed="rId2" cstate="print">
            <a:lum bright="-20000" contrast="-30000"/>
          </a:blip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39519" y="5687946"/>
            <a:ext cx="67470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1"/>
                </a:solidFill>
                <a:latin typeface="DINMittelschrift" pitchFamily="2" charset="0"/>
              </a:rPr>
              <a:t>Our benchmarks for success are in the fruits of a rewarding process; resulting in architecture that is remarkable to experience, brings transcendent value over time and fosters lasting professional friendships.</a:t>
            </a:r>
            <a:endParaRPr lang="en-US" sz="1600" i="1" dirty="0">
              <a:solidFill>
                <a:schemeClr val="bg1"/>
              </a:solidFill>
              <a:latin typeface="DINMittelschrift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13936" y="5185101"/>
            <a:ext cx="8494712" cy="368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DINMittelschrift" pitchFamily="2" charset="0"/>
                <a:ea typeface="+mj-ea"/>
                <a:cs typeface="+mj-cs"/>
              </a:rPr>
              <a:t>Rewarding results </a:t>
            </a:r>
          </a:p>
        </p:txBody>
      </p:sp>
    </p:spTree>
    <p:extLst>
      <p:ext uri="{BB962C8B-B14F-4D97-AF65-F5344CB8AC3E}">
        <p14:creationId xmlns:p14="http://schemas.microsoft.com/office/powerpoint/2010/main" xmlns="" val="5241433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 - Project Tea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13936" y="382281"/>
            <a:ext cx="8494712" cy="368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DINMittelschrift" pitchFamily="2" charset="0"/>
                <a:ea typeface="+mj-ea"/>
                <a:cs typeface="+mj-cs"/>
              </a:rPr>
              <a:t>PROJECT</a:t>
            </a:r>
            <a:r>
              <a:rPr kumimoji="0" lang="en-US" sz="2200" b="0" i="0" u="none" strike="noStrike" kern="1200" cap="all" spc="0" normalizeH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DINMittelschrift" pitchFamily="2" charset="0"/>
                <a:ea typeface="+mj-ea"/>
                <a:cs typeface="+mj-cs"/>
              </a:rPr>
              <a:t> TEAM</a:t>
            </a:r>
            <a:endParaRPr kumimoji="0" lang="en-US" sz="2200" b="0" i="0" u="none" strike="noStrike" kern="1200" cap="all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DINMittelschrift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ide - LWHS #5.jpg"/>
          <p:cNvPicPr>
            <a:picLocks noChangeAspect="1"/>
          </p:cNvPicPr>
          <p:nvPr/>
        </p:nvPicPr>
        <p:blipFill>
          <a:blip r:embed="rId2" cstate="print">
            <a:lum bright="-30000" contrast="-30000"/>
          </a:blip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13936" y="5185101"/>
            <a:ext cx="8494712" cy="368300"/>
          </a:xfrm>
        </p:spPr>
        <p:txBody>
          <a:bodyPr>
            <a:noAutofit/>
          </a:bodyPr>
          <a:lstStyle/>
          <a:p>
            <a:pPr algn="r"/>
            <a:r>
              <a:rPr lang="en-US" sz="2200" dirty="0" smtClean="0"/>
              <a:t>creating BALANCED AND REMARKABLE ARCHITECTURE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2956266" y="5687946"/>
            <a:ext cx="5930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1"/>
                </a:solidFill>
                <a:latin typeface="DINMittelschrift" pitchFamily="2" charset="0"/>
              </a:rPr>
              <a:t>We are responsive to all the forces that, when properly balanced and well crafted, lead to lasting and responsible design solutions. </a:t>
            </a:r>
            <a:endParaRPr lang="en-US" sz="1600" i="1" dirty="0">
              <a:solidFill>
                <a:schemeClr val="bg1"/>
              </a:solidFill>
              <a:latin typeface="DINMittelschrif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41433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 Redmond HS #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 - Arlington #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 Hunt #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- Arlington #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95" y="0"/>
            <a:ext cx="914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5501497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6168</TotalTime>
  <Words>147</Words>
  <Application>Microsoft Office PowerPoint</Application>
  <PresentationFormat>On-screen Show (4:3)</PresentationFormat>
  <Paragraphs>23</Paragraphs>
  <Slides>38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1_Office Theme</vt:lpstr>
      <vt:lpstr>Slide 1</vt:lpstr>
      <vt:lpstr>FIRM BACKGROUND</vt:lpstr>
      <vt:lpstr>TEAM MEMBERS</vt:lpstr>
      <vt:lpstr>Slide 4</vt:lpstr>
      <vt:lpstr>creating BALANCED AND REMARKABLE ARCHITECTURE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Company>McGranahan Architects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Craig Tyler</dc:creator>
  <cp:lastModifiedBy>Darrin Filand</cp:lastModifiedBy>
  <cp:revision>340</cp:revision>
  <dcterms:created xsi:type="dcterms:W3CDTF">2011-06-09T14:51:04Z</dcterms:created>
  <dcterms:modified xsi:type="dcterms:W3CDTF">2011-12-16T20:22:27Z</dcterms:modified>
</cp:coreProperties>
</file>